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sldIdLst>
    <p:sldId id="361" r:id="rId2"/>
    <p:sldId id="392" r:id="rId3"/>
    <p:sldId id="420" r:id="rId4"/>
    <p:sldId id="449" r:id="rId5"/>
    <p:sldId id="467" r:id="rId6"/>
    <p:sldId id="468" r:id="rId7"/>
    <p:sldId id="469" r:id="rId8"/>
    <p:sldId id="503" r:id="rId9"/>
    <p:sldId id="470" r:id="rId10"/>
    <p:sldId id="471" r:id="rId11"/>
    <p:sldId id="484" r:id="rId12"/>
    <p:sldId id="472" r:id="rId13"/>
    <p:sldId id="501" r:id="rId14"/>
    <p:sldId id="473" r:id="rId15"/>
    <p:sldId id="502" r:id="rId16"/>
    <p:sldId id="474" r:id="rId17"/>
    <p:sldId id="475" r:id="rId18"/>
    <p:sldId id="476" r:id="rId19"/>
    <p:sldId id="487" r:id="rId20"/>
    <p:sldId id="477" r:id="rId21"/>
    <p:sldId id="480" r:id="rId22"/>
    <p:sldId id="478" r:id="rId23"/>
    <p:sldId id="479" r:id="rId24"/>
    <p:sldId id="482" r:id="rId25"/>
    <p:sldId id="483" r:id="rId26"/>
    <p:sldId id="486" r:id="rId27"/>
    <p:sldId id="485" r:id="rId28"/>
    <p:sldId id="489" r:id="rId29"/>
    <p:sldId id="490" r:id="rId30"/>
    <p:sldId id="491" r:id="rId31"/>
    <p:sldId id="499" r:id="rId32"/>
    <p:sldId id="504" r:id="rId33"/>
    <p:sldId id="488" r:id="rId34"/>
    <p:sldId id="492" r:id="rId35"/>
    <p:sldId id="493" r:id="rId36"/>
    <p:sldId id="494" r:id="rId37"/>
    <p:sldId id="500" r:id="rId38"/>
    <p:sldId id="496" r:id="rId39"/>
    <p:sldId id="495" r:id="rId40"/>
    <p:sldId id="497" r:id="rId41"/>
    <p:sldId id="498" r:id="rId42"/>
    <p:sldId id="481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33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33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A4"/>
    <a:srgbClr val="006699"/>
    <a:srgbClr val="226845"/>
    <a:srgbClr val="99CCFF"/>
    <a:srgbClr val="A0C9F6"/>
    <a:srgbClr val="41B4ED"/>
    <a:srgbClr val="0FB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728" autoAdjust="0"/>
  </p:normalViewPr>
  <p:slideViewPr>
    <p:cSldViewPr>
      <p:cViewPr>
        <p:scale>
          <a:sx n="77" d="100"/>
          <a:sy n="77" d="100"/>
        </p:scale>
        <p:origin x="-2520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F365A0-5F5B-4DA3-A630-EF6A0FC31D09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81C78D-B9E3-4D41-9B06-81215260D3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92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4763" y="4953000"/>
            <a:ext cx="9148763" cy="1912938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6739" y="4832896"/>
              <a:ext cx="7457261" cy="5194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19" y="5134774"/>
              <a:ext cx="9108081" cy="83986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325924-F4F0-4A19-89D2-13CB1678A3FE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AFD580-2BBD-4228-992D-FA1892312D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1F20-6B71-4C3D-8C20-63500E017530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8640-5ED3-48F2-B414-C499B35582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19DA-32C8-4F0D-AEE5-88260BAFB488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9EAF-9A9F-4C4E-915B-B7571C5595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ogo ABERT 2009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238" y="12700"/>
            <a:ext cx="203676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BD00-A448-4555-9A94-D248E9D0E146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5210-5E1B-403B-8701-1290E3D354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6F7E01-F458-48F4-9331-6ABCE86B02B4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FB6DC-E568-49F5-9ADC-E91F64ED6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366A17-8674-4FFA-A757-3B21D80EB001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C7DC4-1921-488B-B9BD-EA8FC1E1F8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E63AE-4380-4295-A557-75A77C167CCA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93174-7B1E-4FF3-B7A5-F3BB2CF10E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E0E09-BBDF-4A2F-986B-C7D9B913DA0D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3F36C-7C54-4F4F-A323-0EBD3D709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A99B-126E-45FB-AA29-DC9961138DAB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8D05-8CF1-4CD2-8B23-4F2CA282E0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792F9-38A4-4D2E-926A-7B7310936F12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F3576C-20B3-4A82-8391-55A1AC9085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484188" y="5938838"/>
            <a:ext cx="3692525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2988" y="4989513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9513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E69A9F-1E3B-40E7-A27A-F7D8909DEBCA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F8D2CB-C635-4980-83F7-7E9FEA1F59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4188" y="5938838"/>
            <a:ext cx="3692525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6238" y="6408738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078F811-37FA-4F40-B1C6-C968CDE9F590}" type="datetimeFigureOut">
              <a:rPr lang="pt-BR"/>
              <a:pPr>
                <a:defRPr/>
              </a:pPr>
              <a:t>28/07/2014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51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F04D4109-BAB1-42BD-BEC9-F65C5B02E7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2" r:id="rId3"/>
    <p:sldLayoutId id="2147483693" r:id="rId4"/>
    <p:sldLayoutId id="2147483694" r:id="rId5"/>
    <p:sldLayoutId id="2147483695" r:id="rId6"/>
    <p:sldLayoutId id="2147483689" r:id="rId7"/>
    <p:sldLayoutId id="2147483696" r:id="rId8"/>
    <p:sldLayoutId id="2147483697" r:id="rId9"/>
    <p:sldLayoutId id="2147483688" r:id="rId10"/>
    <p:sldLayoutId id="2147483687" r:id="rId11"/>
    <p:sldLayoutId id="2147483698" r:id="rId12"/>
    <p:sldLayoutId id="21474836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jpg@01CCEA31.0F69C9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cid:image001.jpg@01CCEA31.0F69C9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cid:image001.jpg@01CCEA31.0F69C9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cid:image001.jpg@01CCEA31.0F69C9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cid:image001.jpg@01CCEA31.0F69C9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jpg@01CCEA31.0F69C9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cid:image001.jpg@01CCEA31.0F69C9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cid:image001.jpg@01CCEA31.0F69C9B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cid:image001.jpg@01CCEA31.0F69C9B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cid:image001.jpg@01CCEA31.0F69C9B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gif"/><Relationship Id="rId4" Type="http://schemas.openxmlformats.org/officeDocument/2006/relationships/image" Target="cid:image001.jpg@01CCEA31.0F69C9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jpg@01CCEA31.0F69C9B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cid:image001.jpg@01CCEA31.0F69C9B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cid:image001.jpg@01CCEA31.0F69C9B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cid:image001.jpg@01CCEA31.0F69C9B0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gif"/><Relationship Id="rId4" Type="http://schemas.openxmlformats.org/officeDocument/2006/relationships/image" Target="cid:image001.jpg@01CCEA31.0F69C9B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gif"/><Relationship Id="rId4" Type="http://schemas.openxmlformats.org/officeDocument/2006/relationships/image" Target="cid:image001.jpg@01CCEA31.0F69C9B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cid:image001.jpg@01CCEA31.0F69C9B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onald.barbosa@iesb.br" TargetMode="External"/><Relationship Id="rId4" Type="http://schemas.openxmlformats.org/officeDocument/2006/relationships/image" Target="cid:image001.jpg@01CCEA31.0F69C9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cid:image001.jpg@01CCEA31.0F69C9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cid:image001.jpg@01CCEA31.0F69C9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jpg@01CCEA31.0F69C9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160463" y="2492375"/>
            <a:ext cx="691197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3200" b="1" dirty="0" smtClean="0">
                <a:solidFill>
                  <a:schemeClr val="tx1"/>
                </a:solidFill>
              </a:rPr>
              <a:t>Fronteiras em Antenas – </a:t>
            </a:r>
            <a:r>
              <a:rPr lang="pt-BR" sz="2000" b="1" dirty="0" smtClean="0">
                <a:solidFill>
                  <a:schemeClr val="tx1"/>
                </a:solidFill>
              </a:rPr>
              <a:t>Próxima Geração de Projetos em Engenharia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sz="2000" dirty="0">
                <a:solidFill>
                  <a:schemeClr val="tx1"/>
                </a:solidFill>
                <a:latin typeface="Arial Rounded MT Bold" pitchFamily="34" charset="0"/>
              </a:rPr>
              <a:t>  </a:t>
            </a: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r">
              <a:spcBef>
                <a:spcPts val="600"/>
              </a:spcBef>
            </a:pPr>
            <a:r>
              <a:rPr lang="pt-BR" dirty="0">
                <a:solidFill>
                  <a:schemeClr val="tx1"/>
                </a:solidFill>
                <a:latin typeface="Arial Rounded MT Bold" pitchFamily="34" charset="0"/>
              </a:rPr>
              <a:t>Brasília, </a:t>
            </a:r>
            <a:r>
              <a:rPr lang="pt-BR" dirty="0" smtClean="0">
                <a:solidFill>
                  <a:schemeClr val="tx1"/>
                </a:solidFill>
                <a:latin typeface="Arial Rounded MT Bold" pitchFamily="34" charset="0"/>
              </a:rPr>
              <a:t>22 de maio de 2013</a:t>
            </a:r>
          </a:p>
          <a:p>
            <a:pPr algn="r">
              <a:spcBef>
                <a:spcPts val="600"/>
              </a:spcBef>
            </a:pPr>
            <a:r>
              <a:rPr lang="pt-BR" dirty="0" smtClean="0">
                <a:solidFill>
                  <a:schemeClr val="tx1"/>
                </a:solidFill>
                <a:latin typeface="Arial Rounded MT Bold" pitchFamily="34" charset="0"/>
              </a:rPr>
              <a:t>Semana de Engenharia</a:t>
            </a:r>
            <a:endParaRPr lang="pt-BR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r">
              <a:spcBef>
                <a:spcPts val="600"/>
              </a:spcBef>
            </a:pPr>
            <a:r>
              <a:rPr lang="pt-BR" dirty="0" smtClean="0">
                <a:solidFill>
                  <a:schemeClr val="tx1"/>
                </a:solidFill>
                <a:latin typeface="Arial Rounded MT Bold" pitchFamily="34" charset="0"/>
              </a:rPr>
              <a:t>Prof. Ronald </a:t>
            </a:r>
            <a:r>
              <a:rPr lang="pt-BR" dirty="0">
                <a:solidFill>
                  <a:schemeClr val="tx1"/>
                </a:solidFill>
                <a:latin typeface="Arial Rounded MT Bold" pitchFamily="34" charset="0"/>
              </a:rPr>
              <a:t>Siqueira Barbosa</a:t>
            </a:r>
          </a:p>
        </p:txBody>
      </p:sp>
      <p:pic>
        <p:nvPicPr>
          <p:cNvPr id="6" name="Imagem 5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07904" y="260648"/>
            <a:ext cx="18413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Uma cápsula foi desenvolvida para vencer a tradicional endoscopia, do tamanho de uma pílula de vitamina.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Essa cápsula contém: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Câmera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LED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Transmissor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Bateria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Antena</a:t>
            </a: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Win_07\Pictures\4_saude_ciencia_147.jpg.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916832"/>
            <a:ext cx="5715000" cy="429823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940152" y="587727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chemeClr val="tx1"/>
                </a:solidFill>
              </a:rPr>
              <a:t>Frank B. Gross – Frontiers in Antennas Next Generation Design &amp;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_07\Pictures\images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25160"/>
            <a:ext cx="3647314" cy="2832032"/>
          </a:xfrm>
          <a:prstGeom prst="rect">
            <a:avLst/>
          </a:prstGeom>
          <a:noFill/>
        </p:spPr>
      </p:pic>
      <p:pic>
        <p:nvPicPr>
          <p:cNvPr id="1027" name="Picture 3" descr="C:\Users\Win_07\Pictures\mulher-toma-pilula-436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348880"/>
            <a:ext cx="41529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 cápsula a ser engolida percorrerá através do sistema gastrointestinal passivamente e transmitirá imagens por vídeo para o exterior do corpo do paciente, através da radiotelemetria.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O microssistema capsular pode ser usado como um sensor para também monitorar a temperatura e a pressão dos pacientes.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Pílulas eletrônicas digestivas foram desenvolvidas desde 1950 para medir temperatura.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Em 1970 evoluíram para sensoriamento do pH.</a:t>
            </a:r>
          </a:p>
          <a:p>
            <a:pPr algn="just"/>
            <a:endParaRPr lang="pt-BR" sz="2000" b="1" dirty="0" smtClean="0">
              <a:solidFill>
                <a:srgbClr val="333399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333399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Atualmente se tem microssistemas multisentoriais com diversas aplicações com formato de pílulas: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a) IDEAS e Pílulas Inteligentes;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b) M2A câmera cápsula;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c) Cápsula Norika – Japão;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d) etc.</a:t>
            </a: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Win_07\Pictures\WATER_10544_2006_9025_Fig10_HT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56" y="3205163"/>
            <a:ext cx="4575444" cy="224006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580112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M2A Câmera cápsula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Outras possibilidades: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Monitoração da temperatura de atletas enquanto são transmitidas estatísticas atuais dos seus estados momentâneos para pessoal especializado (médicos), a fim de impedir alguma falha da atividade do corpo por problemas de temperatura (heatstroke) ou outros problemas relacionados ao calor.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As cápsulas Enterion e a  ChipRx são exemplos de cápsulas de liberam drogas no sistema Gastrointestinal.</a:t>
            </a: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</a:t>
            </a:r>
            <a:r>
              <a:rPr lang="pt-BR" sz="2000" b="1" u="sng" dirty="0" smtClean="0">
                <a:solidFill>
                  <a:schemeClr val="tx1"/>
                </a:solidFill>
              </a:rPr>
              <a:t>princípio</a:t>
            </a:r>
            <a:r>
              <a:rPr lang="pt-BR" sz="2000" b="1" dirty="0" smtClean="0">
                <a:solidFill>
                  <a:schemeClr val="tx1"/>
                </a:solidFill>
              </a:rPr>
              <a:t> é que o sistema de comunicação entre a monitoração e a cápsula deve ser:</a:t>
            </a:r>
          </a:p>
          <a:p>
            <a:pPr algn="just"/>
            <a:r>
              <a:rPr lang="pt-BR" sz="2000" b="1" dirty="0" smtClean="0">
                <a:solidFill>
                  <a:srgbClr val="333399"/>
                </a:solidFill>
              </a:rPr>
              <a:t>		</a:t>
            </a:r>
            <a:r>
              <a:rPr lang="pt-BR" sz="2000" b="1" dirty="0" smtClean="0">
                <a:solidFill>
                  <a:schemeClr val="tx1"/>
                </a:solidFill>
              </a:rPr>
              <a:t>- estável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seguro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O </a:t>
            </a:r>
            <a:r>
              <a:rPr lang="pt-BR" sz="2000" b="1" u="sng" dirty="0" smtClean="0">
                <a:solidFill>
                  <a:schemeClr val="tx1"/>
                </a:solidFill>
              </a:rPr>
              <a:t>desafio</a:t>
            </a:r>
            <a:r>
              <a:rPr lang="pt-BR" sz="2000" b="1" dirty="0" smtClean="0">
                <a:solidFill>
                  <a:schemeClr val="tx1"/>
                </a:solidFill>
              </a:rPr>
              <a:t> é promover um enlace sem fio entre a pílula e o monitoramento exterior de forma a que o sistema seja: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inteligente (interpretação de dados)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eficiente (rápida cura do paciente)</a:t>
            </a:r>
          </a:p>
          <a:p>
            <a:pPr algn="just"/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</a:t>
            </a:r>
            <a:r>
              <a:rPr lang="pt-BR" sz="2000" b="1" u="sng" dirty="0" smtClean="0">
                <a:solidFill>
                  <a:schemeClr val="tx1"/>
                </a:solidFill>
              </a:rPr>
              <a:t>desafio</a:t>
            </a:r>
            <a:r>
              <a:rPr lang="pt-BR" sz="2000" b="1" dirty="0" smtClean="0">
                <a:solidFill>
                  <a:schemeClr val="tx1"/>
                </a:solidFill>
              </a:rPr>
              <a:t> é projetar uma antena miniaturizada, com desempenho excelente, para operar no ambiente do corpo humano dentro desses sistemas de pílulas inteligentes.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Como ponto de partida, agora, temos que pensar uma transmissão rápida e de muitos dados e a antena não pode ocupar espaços na pílula.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C:\Users\Win_07\Pictures\4812248-fig-2-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72816"/>
            <a:ext cx="5373846" cy="468052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9512" y="5517232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Harish Rajagopalan, Yahya Rahmat-Samii “Novel Ingestible Capsule Antenna Design for Medical Monitoring and Diagnostics,” Eur. Antenna Propagation Symp.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60463" y="2492375"/>
            <a:ext cx="6911975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Lucida Sans Unicode" pitchFamily="34" charset="0"/>
              </a:rPr>
              <a:t>Os pobres e subdesenvolvidos de hoje s</a:t>
            </a:r>
            <a:r>
              <a:rPr lang="pt-BR" sz="2400" dirty="0">
                <a:solidFill>
                  <a:schemeClr val="tx1"/>
                </a:solidFill>
                <a:latin typeface="Lucida Sans Unicode" pitchFamily="34" charset="0"/>
              </a:rPr>
              <a:t>ão aqueles que no passado, perderam o barco da revolução industrial no século XIX; mas os pobres e subdesenvolvidos de amanhã serão aqueles que terão falhado ao embarcar hoje na revolução das comunicações, do conhecimento, da ciência e tecnologia.</a:t>
            </a:r>
          </a:p>
          <a:p>
            <a:pPr algn="r"/>
            <a:r>
              <a:rPr lang="en-US" b="1" dirty="0">
                <a:solidFill>
                  <a:schemeClr val="tx1"/>
                </a:solidFill>
                <a:latin typeface="Lucida Sans Unicode" pitchFamily="34" charset="0"/>
              </a:rPr>
              <a:t>Hogbe Nlend</a:t>
            </a:r>
            <a:r>
              <a:rPr lang="en-US" sz="2400" dirty="0"/>
              <a:t> </a:t>
            </a:r>
            <a:endParaRPr lang="pt-BR" sz="2400" dirty="0">
              <a:solidFill>
                <a:schemeClr val="tx1"/>
              </a:solidFill>
              <a:latin typeface="Lucida Sans Unicode" pitchFamily="34" charset="0"/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>
              <a:spcBef>
                <a:spcPts val="600"/>
              </a:spcBef>
            </a:pP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96038" y="0"/>
            <a:ext cx="2747962" cy="110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07904" y="260648"/>
            <a:ext cx="18413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692697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Espectro de Radiofrequências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IMAGENS\Trens na Índia\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6576020" cy="439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580112" y="1916832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Tem espaço para todos os serviços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692697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Espectro de Radiofrequências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IMAGENS\Trens na Índia\agratrain1g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772817"/>
            <a:ext cx="6834188" cy="43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580112" y="1916832"/>
            <a:ext cx="23042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Tem espaço para todos os serviços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As faixas de frequências utilizadas não são autorizadas no Brasil para o Serviço Industrial, Científico e Médico (ISM) no Plano de Atribuição, Destinação e Designação de Faixas de Frequências no Brasil – Anatel (Agência Nacional de Telecomunicações) . Pela FCC foram autorizadas: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059832" y="3977345"/>
          <a:ext cx="3168352" cy="240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61236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Faixas de Frequências Atribuídas ao ISM</a:t>
                      </a:r>
                      <a:endParaRPr lang="pt-BR" dirty="0"/>
                    </a:p>
                  </a:txBody>
                  <a:tcPr/>
                </a:tc>
              </a:tr>
              <a:tr h="52049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915 MHz</a:t>
                      </a:r>
                      <a:endParaRPr lang="pt-BR" dirty="0"/>
                    </a:p>
                  </a:txBody>
                  <a:tcPr/>
                </a:tc>
              </a:tr>
              <a:tr h="52049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1395 – 1400 MHz</a:t>
                      </a:r>
                      <a:endParaRPr lang="pt-BR" dirty="0"/>
                    </a:p>
                  </a:txBody>
                  <a:tcPr/>
                </a:tc>
              </a:tr>
              <a:tr h="72290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....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 faixa de 1395 MHz a 1400 MHz é atribuída internacionalmente aos Serviços de Telemetria sem Fio para Aplicações Médicas (WMTS).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A vantagem desse serviço é que o paciente pode ser monitorado à distância, sem o desconforto da imobilidade e muitas vezes conectado ao hospital ou consultório, sem deixar de realizar suas atividades normais.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3453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 restrição física limitada pelo tamanho da pílula é pela faixa de 1395 MHz a 1400 MHz atribuída ao serviço. 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63688" y="3501008"/>
          <a:ext cx="2304256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Tamanho</a:t>
                      </a:r>
                      <a:r>
                        <a:rPr lang="pt-BR" baseline="0" dirty="0" smtClean="0"/>
                        <a:t> da pílula</a:t>
                      </a:r>
                      <a:endParaRPr lang="pt-BR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1,1</a:t>
                      </a:r>
                      <a:r>
                        <a:rPr lang="pt-BR" baseline="0" dirty="0" smtClean="0"/>
                        <a:t> cm x 2,6 cm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148064" y="3501008"/>
          <a:ext cx="237626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Faixa de Frequência</a:t>
                      </a:r>
                      <a:endParaRPr lang="pt-BR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1.395</a:t>
                      </a:r>
                      <a:r>
                        <a:rPr lang="pt-BR" baseline="0" smtClean="0"/>
                        <a:t>-1400 MHz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3453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A restrição física limitada pelo tamanho da pílula é pela faixa de 1395 MHz a 1400 MHz.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_07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96952"/>
            <a:ext cx="4248472" cy="281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de Cápsulas Ingestivas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3453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desempenho da antena é avaliada através do estudo das características de perda de impedância, de radiação, de polarização e de retorno dentro do modelo do corpo humano.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A localização e orientação da cápsula varia com os movimentos peristálticos através do sistema digestivo, portanto é essencial ter um diagrama de radiação onidirecional com polarizações diversas, a fim de assegurar que o receptor estará apto a receber o sinal transmitido.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Planar Meandered Dipole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132856"/>
            <a:ext cx="73453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uso de meandered dipoles tem se tornado a preferência para uso em espaços mínimos reduzidos como o da cápsula, devido ao alinhamento do vetor corrente.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C:\Users\Win_07\Pictures\4812248-fig-3-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" y="3501008"/>
            <a:ext cx="7810500" cy="194421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300192" y="6165304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tx1"/>
                </a:solidFill>
              </a:rPr>
              <a:t>Frank B. Gross – Frontiers in Antennas Next Generation Design &amp; Engineering.</a:t>
            </a:r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Planar Meandered Dipole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2699792" y="3068960"/>
            <a:ext cx="4320480" cy="0"/>
          </a:xfrm>
          <a:prstGeom prst="line">
            <a:avLst/>
          </a:prstGeom>
          <a:ln w="139700" cmpd="sng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020272" y="2996952"/>
            <a:ext cx="0" cy="1080120"/>
          </a:xfrm>
          <a:prstGeom prst="line">
            <a:avLst/>
          </a:prstGeom>
          <a:ln w="127000" cmpd="sng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3635896" y="4077072"/>
            <a:ext cx="3456384" cy="0"/>
          </a:xfrm>
          <a:prstGeom prst="line">
            <a:avLst/>
          </a:prstGeom>
          <a:ln w="127000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3707904" y="3573016"/>
            <a:ext cx="0" cy="50405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635896" y="3573016"/>
            <a:ext cx="266429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2195736" y="29249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3131840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2987824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 I</a:t>
            </a:r>
            <a:r>
              <a:rPr lang="pt-BR" sz="1000" dirty="0" smtClean="0">
                <a:solidFill>
                  <a:schemeClr val="tx1"/>
                </a:solidFill>
              </a:rPr>
              <a:t>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276128" y="2645296"/>
            <a:ext cx="49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</a:t>
            </a:r>
            <a:r>
              <a:rPr lang="pt-BR" sz="1000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771800" y="27089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804248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-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635896" y="31409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6012160" y="3140968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-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644008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</a:t>
            </a:r>
            <a:r>
              <a:rPr lang="pt-BR" sz="1000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427984" y="3140968"/>
            <a:ext cx="665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   V</a:t>
            </a:r>
            <a:r>
              <a:rPr lang="pt-BR" sz="1000" dirty="0" smtClean="0">
                <a:solidFill>
                  <a:schemeClr val="tx1"/>
                </a:solidFill>
              </a:rPr>
              <a:t>2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724128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 D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 flipV="1">
            <a:off x="5796136" y="3140968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6372200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987824" y="46531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V</a:t>
            </a:r>
            <a:r>
              <a:rPr lang="pt-BR" sz="1000" b="1" dirty="0" smtClean="0">
                <a:solidFill>
                  <a:schemeClr val="tx1"/>
                </a:solidFill>
              </a:rPr>
              <a:t>1</a:t>
            </a:r>
            <a:r>
              <a:rPr lang="pt-BR" b="1" dirty="0" smtClean="0">
                <a:solidFill>
                  <a:schemeClr val="tx1"/>
                </a:solidFill>
              </a:rPr>
              <a:t> = L</a:t>
            </a:r>
            <a:r>
              <a:rPr lang="pt-BR" sz="1000" b="1" dirty="0" smtClean="0">
                <a:solidFill>
                  <a:schemeClr val="tx1"/>
                </a:solidFill>
              </a:rPr>
              <a:t>0</a:t>
            </a:r>
            <a:r>
              <a:rPr lang="pt-BR" b="1" dirty="0" smtClean="0">
                <a:solidFill>
                  <a:schemeClr val="tx1"/>
                </a:solidFill>
              </a:rPr>
              <a:t> dI</a:t>
            </a:r>
            <a:r>
              <a:rPr lang="pt-BR" sz="1000" b="1" dirty="0" smtClean="0">
                <a:solidFill>
                  <a:schemeClr val="tx1"/>
                </a:solidFill>
              </a:rPr>
              <a:t>1</a:t>
            </a:r>
            <a:r>
              <a:rPr lang="pt-BR" b="1" dirty="0" smtClean="0">
                <a:solidFill>
                  <a:schemeClr val="tx1"/>
                </a:solidFill>
              </a:rPr>
              <a:t>/</a:t>
            </a:r>
            <a:r>
              <a:rPr lang="pt-BR" b="1" dirty="0" err="1" smtClean="0">
                <a:solidFill>
                  <a:schemeClr val="tx1"/>
                </a:solidFill>
              </a:rPr>
              <a:t>dt</a:t>
            </a:r>
            <a:r>
              <a:rPr lang="pt-BR" sz="1000" b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+ L</a:t>
            </a:r>
            <a:r>
              <a:rPr lang="pt-BR" sz="1000" b="1" dirty="0" smtClean="0">
                <a:solidFill>
                  <a:schemeClr val="tx1"/>
                </a:solidFill>
              </a:rPr>
              <a:t>m </a:t>
            </a:r>
            <a:r>
              <a:rPr lang="pt-BR" b="1" dirty="0" smtClean="0">
                <a:solidFill>
                  <a:schemeClr val="tx1"/>
                </a:solidFill>
              </a:rPr>
              <a:t>dI</a:t>
            </a:r>
            <a:r>
              <a:rPr lang="pt-BR" sz="1000" b="1" dirty="0" smtClean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/</a:t>
            </a:r>
            <a:r>
              <a:rPr lang="pt-BR" b="1" dirty="0" err="1" smtClean="0">
                <a:solidFill>
                  <a:schemeClr val="tx1"/>
                </a:solidFill>
              </a:rPr>
              <a:t>dt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2987824" y="5157192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V</a:t>
            </a:r>
            <a:r>
              <a:rPr lang="pt-BR" sz="1000" b="1" dirty="0" smtClean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 = L</a:t>
            </a:r>
            <a:r>
              <a:rPr lang="pt-BR" sz="1000" b="1" dirty="0" smtClean="0">
                <a:solidFill>
                  <a:schemeClr val="tx1"/>
                </a:solidFill>
              </a:rPr>
              <a:t>0</a:t>
            </a:r>
            <a:r>
              <a:rPr lang="pt-BR" b="1" dirty="0" smtClean="0">
                <a:solidFill>
                  <a:schemeClr val="tx1"/>
                </a:solidFill>
              </a:rPr>
              <a:t> dI</a:t>
            </a:r>
            <a:r>
              <a:rPr lang="pt-BR" sz="1000" b="1" dirty="0" smtClean="0">
                <a:solidFill>
                  <a:schemeClr val="tx1"/>
                </a:solidFill>
              </a:rPr>
              <a:t>2</a:t>
            </a:r>
            <a:r>
              <a:rPr lang="pt-BR" b="1" dirty="0" smtClean="0">
                <a:solidFill>
                  <a:schemeClr val="tx1"/>
                </a:solidFill>
              </a:rPr>
              <a:t>/</a:t>
            </a:r>
            <a:r>
              <a:rPr lang="pt-BR" b="1" dirty="0" err="1" smtClean="0">
                <a:solidFill>
                  <a:schemeClr val="tx1"/>
                </a:solidFill>
              </a:rPr>
              <a:t>dt</a:t>
            </a:r>
            <a:r>
              <a:rPr lang="pt-BR" sz="1000" b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+ L</a:t>
            </a:r>
            <a:r>
              <a:rPr lang="pt-BR" sz="1000" b="1" dirty="0" smtClean="0">
                <a:solidFill>
                  <a:schemeClr val="tx1"/>
                </a:solidFill>
              </a:rPr>
              <a:t>m </a:t>
            </a:r>
            <a:r>
              <a:rPr lang="pt-BR" b="1" dirty="0" smtClean="0">
                <a:solidFill>
                  <a:schemeClr val="tx1"/>
                </a:solidFill>
              </a:rPr>
              <a:t>dI</a:t>
            </a:r>
            <a:r>
              <a:rPr lang="pt-BR" sz="1000" b="1" dirty="0" smtClean="0">
                <a:solidFill>
                  <a:schemeClr val="tx1"/>
                </a:solidFill>
              </a:rPr>
              <a:t>1</a:t>
            </a:r>
            <a:r>
              <a:rPr lang="pt-BR" b="1" dirty="0" smtClean="0">
                <a:solidFill>
                  <a:schemeClr val="tx1"/>
                </a:solidFill>
              </a:rPr>
              <a:t>/</a:t>
            </a:r>
            <a:r>
              <a:rPr lang="pt-BR" b="1" dirty="0" err="1" smtClean="0">
                <a:solidFill>
                  <a:schemeClr val="tx1"/>
                </a:solidFill>
              </a:rPr>
              <a:t>dt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Planar Meandered Dipole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(Perda de Retorno)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C:\Users\Win_07\Pictures\4812248-fig-4-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00808"/>
            <a:ext cx="5904656" cy="45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160463" y="1916832"/>
            <a:ext cx="708394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Antenas em Medicina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Antenas de Cápsulas Ingestivas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Planar Meandered Dipoles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/>
                </a:solidFill>
              </a:rPr>
              <a:t> Espectro de Radiofrequências</a:t>
            </a:r>
          </a:p>
          <a:p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Offset Planar Meandered Dipole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Conformal Meandered Dipole</a:t>
            </a: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/>
                </a:solidFill>
              </a:rPr>
              <a:t>Taxa de Absorção Específica</a:t>
            </a:r>
            <a:endParaRPr lang="pt-BR" sz="1600" b="1" dirty="0">
              <a:solidFill>
                <a:schemeClr val="tx1"/>
              </a:solidFill>
            </a:endParaRPr>
          </a:p>
          <a:p>
            <a:endParaRPr lang="pt-BR" sz="16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Efeitos dos Componentes Elétricos sobre o Desempenho da Antena</a:t>
            </a:r>
          </a:p>
          <a:p>
            <a:pPr>
              <a:buFont typeface="Wingdings" pitchFamily="2" charset="2"/>
              <a:buChar char="ü"/>
            </a:pPr>
            <a:endParaRPr lang="pt-BR" sz="16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/>
                </a:solidFill>
                <a:latin typeface="Arial Rounded MT Bold" pitchFamily="34" charset="0"/>
              </a:rPr>
              <a:t> Referências </a:t>
            </a:r>
            <a:endParaRPr lang="pt-BR" sz="20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396038" y="0"/>
            <a:ext cx="2747962" cy="110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07904" y="260648"/>
            <a:ext cx="18413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Planar Meandered Dipole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(Diagrama de Radiação)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C:\Users\Win_07\Pictures\4812248-fig-5-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9" y="1916832"/>
            <a:ext cx="6483016" cy="42459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660232" y="609329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1"/>
                </a:solidFill>
              </a:rPr>
              <a:t>Frank B. Gross – Frontiers in Antennas Next Generation Design &amp; Engineering.</a:t>
            </a:r>
          </a:p>
          <a:p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Offset Planar Meandered Dipole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(Diagrama de Radiação)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7664" y="2204864"/>
            <a:ext cx="6912768" cy="411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Com os problemas de casamento encontrados na Planar Meandered Dipole optou-se aumentar um dos braços do dipolo e com isso conseguiu-se baixar a impedância  entre a balun e a antena e o desempenho melhorou muito.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Foi proposta ainda a conformação da antena pela superfície interna da casca da cápsula para melhorar a diversidade de  polarização além do que deixar o espaço interno com melhores possibilidades para colocar os dispositivos que fariam parte da cápsula.</a:t>
            </a:r>
          </a:p>
          <a:p>
            <a:pPr algn="just"/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Além disso, todas as características da Offset Planar Meandered  foram obtidas com a ‘Conformal  Chandelier meandered dipole antenna’ – CCMDA.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Offset Planar Meandered Dipole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(Diagrama de Radiação)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38" y="2132856"/>
            <a:ext cx="39719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876256" y="5013176"/>
            <a:ext cx="18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Novel Ingestible Capsule Antenna Designs for Medical Monitoring and Diagnostics Autores: Harish Rajagopalan e Yahya Rahmat-Samii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764705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Conformal Meandered Dipole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C:\Users\Win_07\Pictures\4812248-fig-10-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628800"/>
            <a:ext cx="5238750" cy="46482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516216" y="5949280"/>
            <a:ext cx="2411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chemeClr val="tx1"/>
                </a:solidFill>
              </a:rPr>
              <a:t>Novel Ingestible Capsule Antenna Designs for Medical Monitoring and Diagnostics Autores: Harish Rajagopalan e Yahya Rahmat-Samii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Conformal Meandered Dipole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Users\Win_07\Pictures\4812248-fig-11-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73" y="2386013"/>
            <a:ext cx="7321266" cy="291519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228184" y="5733256"/>
            <a:ext cx="262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>
                <a:solidFill>
                  <a:schemeClr val="tx1"/>
                </a:solidFill>
              </a:rPr>
              <a:t>Novel Ingestible Capsule Antenna Designs for Medical Monitoring and Diagnostics Autores: Harish Rajagopalan e Yahya Rahmat-Samii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Planar Meandered Dipole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(Diagrama de Radiação)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C:\Users\Win_07\Pictures\4812248-fig-13-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170" y="1772816"/>
            <a:ext cx="635570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Análise da Taxa de Absorção Específica</a:t>
            </a: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403648" y="2060848"/>
            <a:ext cx="6408712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Foi simulado o teste de bio-telemetria num modelo de corpo humano cedido pela empresa Ansoft.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Todos os problemas que poderiam ser previstos foram considerados na experiência.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As características elétricas internas do corpo foram consideradas a partir de uma permissividade de 54,12 e uma condutividade de 1,14 S/m aplicados ao modelo.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cápsula ficou aproximadamente a 5 cm da superfície  do corpo do modelo (no centro do intestino delgado).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SAR no Brasil é definida pela Resolução da Anatel nº 303/2002. Dados para o lado externo do corpo.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Análise da Taxa de Absorção Específica</a:t>
            </a: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403648" y="2204864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Um valor máximo da taxa de absorção específica na potência de transmissão no corpo seria de 1,6 mW/g = 1,6 kW/kg.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potência da antena foi de 4,8 mW para satisfazer a AS.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Com eficiência de radiação de 0,1% a potência máxima de transmissão não passou de 4,8 µW.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frequência de operação está fixada em 1,4 GHz e o ganho da antena dentro do corpo humano é cerca de -33,5 dBi.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Esses parâmetros precisam ser avaliados no Brasil para as faixas de frequências que estão autorizadas ao serviço.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Caracterização do Link Alvo</a:t>
            </a: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Win_07\Pictures\4812248-fig-18-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32856"/>
            <a:ext cx="8051778" cy="34956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059832" y="5589240"/>
            <a:ext cx="5688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1"/>
                </a:solidFill>
              </a:rPr>
              <a:t>Harish Rajagopalan, Yahya Rahmat-Samii “Novel Ingestible Capsule Antenna Design for Medical Monitoring and Diagnostics,” Eur. Antenna Propagation Symp. 2010.</a:t>
            </a:r>
          </a:p>
          <a:p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Comparação entre Enlaces de Comunicação Sem Fio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03648" y="2204864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Outro ponto importante é a confiabilidade do enlace entre o transmissor no corpo humano e o receptor externo.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Sem dúvida alguma, a diversidade de polarização já é um atributo atrativo da experiência.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Como exemplo para comparação estabeleceu-se um link de comunicação pela cápsula, um link no espaço livre e um link como se utilizando um simples dipolo ingerido.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628800"/>
            <a:ext cx="7345363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De 1988 até hoje houve grande evolução no uso do eletromagnetismo na medicina permitindo vários tratamentos médicos e muitos procedimentos diagnósticos.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Três grandes grupos de aplicações foram formados:</a:t>
            </a:r>
          </a:p>
          <a:p>
            <a:pPr algn="just"/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- Diagnósticos 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- Terapêuticos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- Doenças Gastrointestinais</a:t>
            </a:r>
            <a:endParaRPr lang="pt-BR" sz="24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1331641" y="836613"/>
            <a:ext cx="5976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Efeitos dos Componentes Elétricos sobre o Desempenho da Antena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331640" y="1988840"/>
            <a:ext cx="7200800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 cápsula tem muitos componentes elétricos internamente.  É importante estudar como esses componentes afetam o desempenho da antena conformal dentro do corpo humano.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As baterias são os componentes  elétricos mais significantes elas foram projetadas para que nas cápsulas elas tenham um raio de 4 mm e uma altura de 3.5 mm. Elas estão no centro da cápsula.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As frequências de ressonância são alteradas devido a presença das baterias em contrapartida elas não afetam o desempenho de polarização.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 diagrama de radiação foi calculado na respectiva frequência ressonante, mas há uma ligeira mudança no diagrama de radiação devido a presença das baterias.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Referências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55576" y="1412776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Fred Sterzer, “Microwave medical devices,” IEEE Microwave Magazine, vol. 3, n° 1, pp 65 – 70, Mar. 2002.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C.H.Durney, e M. F. Iskander, “Antennas for medical application,” in Antenna Handbook, Y. T. Lo e S. W. Lee, Eds. New York: VanNostrand, 1988, capítulo 24.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Harish Rajagopalan, Yahya Rahmat-Samii “Novel Ingestible Capsule Antenna Design for Medical Monitoring and Diagnostics,” Eur. Antenna Propagation Symp. 2010.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Harish </a:t>
            </a:r>
            <a:r>
              <a:rPr lang="pt-BR" dirty="0">
                <a:solidFill>
                  <a:schemeClr val="tx1"/>
                </a:solidFill>
              </a:rPr>
              <a:t>Rajagopalan, </a:t>
            </a:r>
            <a:r>
              <a:rPr lang="pt-BR" dirty="0" smtClean="0">
                <a:solidFill>
                  <a:schemeClr val="tx1"/>
                </a:solidFill>
              </a:rPr>
              <a:t> Phillip M. Izdebski  e Yahya Rahmat-Samii “Antennas in Medicine: Ingestible Capsule Antennas – Frontiers in Antennas, Next Generation Design &amp; Engineering.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C. A. Balanis, Antenna Theory, 3rd ed. New York: Wiley, 2005, ch. 4.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Frank B. Gross – Frontiers in Antennas Next Generation Design &amp; Engineering.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5616" y="2132856"/>
            <a:ext cx="7345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187624" y="1356638"/>
            <a:ext cx="70567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t-BR" sz="2800" b="1" i="1" dirty="0" smtClean="0">
              <a:solidFill>
                <a:srgbClr val="226845"/>
              </a:solidFill>
              <a:latin typeface="Lucida Sans Unicode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t-BR" sz="2800" b="1" i="1" dirty="0" smtClean="0">
              <a:solidFill>
                <a:srgbClr val="226845"/>
              </a:solidFill>
              <a:latin typeface="Lucida Sans Unicode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 b="1" i="1" dirty="0" smtClean="0">
                <a:solidFill>
                  <a:srgbClr val="226845"/>
                </a:solidFill>
                <a:latin typeface="Lucida Sans Unicode" pitchFamily="34" charset="0"/>
              </a:rPr>
              <a:t>Obrigado.</a:t>
            </a: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t-BR" sz="2800" b="1" dirty="0" smtClean="0">
              <a:solidFill>
                <a:schemeClr val="tx1"/>
              </a:solidFill>
              <a:latin typeface="Lucida Sans Unicode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sz="2800" i="1" dirty="0" smtClean="0">
                <a:solidFill>
                  <a:schemeClr val="tx1"/>
                </a:solidFill>
                <a:latin typeface="Lucida Sans Unicode" pitchFamily="34" charset="0"/>
              </a:rPr>
              <a:t>IESB </a:t>
            </a:r>
            <a:r>
              <a:rPr lang="pt-BR" sz="2800" dirty="0" smtClean="0">
                <a:solidFill>
                  <a:schemeClr val="tx1"/>
                </a:solidFill>
                <a:latin typeface="Lucida Sans Unicode" pitchFamily="34" charset="0"/>
              </a:rPr>
              <a:t>– Centro Universitário Instituto de        	  Educação Superior de Brasília</a:t>
            </a: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endParaRPr lang="pt-BR" sz="2800" dirty="0" smtClean="0">
              <a:solidFill>
                <a:schemeClr val="tx1"/>
              </a:solidFill>
              <a:latin typeface="Lucida Sans Unicode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b="1" dirty="0" smtClean="0">
                <a:solidFill>
                  <a:schemeClr val="tx1"/>
                </a:solidFill>
                <a:latin typeface="Lucida Sans Unicode" pitchFamily="34" charset="0"/>
              </a:rPr>
              <a:t>Prof. Ronald Siqueira Barbosa - MSc</a:t>
            </a: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b="1" dirty="0" smtClean="0">
                <a:solidFill>
                  <a:schemeClr val="tx1"/>
                </a:solidFill>
                <a:latin typeface="Lucida Sans Unicode" pitchFamily="34" charset="0"/>
              </a:rPr>
              <a:t>Fone: (61) 9213-9969</a:t>
            </a: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b="1" dirty="0" smtClean="0">
                <a:solidFill>
                  <a:schemeClr val="tx1"/>
                </a:solidFill>
                <a:latin typeface="Lucida Sans Unicode" pitchFamily="34" charset="0"/>
                <a:hlinkClick r:id="rId5"/>
              </a:rPr>
              <a:t>Ronald.barbosa@iesb.br</a:t>
            </a:r>
            <a:r>
              <a:rPr lang="pt-BR" b="1" dirty="0" smtClean="0">
                <a:solidFill>
                  <a:schemeClr val="tx1"/>
                </a:solidFill>
                <a:latin typeface="Lucida Sans Unicode" pitchFamily="34" charset="0"/>
              </a:rPr>
              <a:t> </a:t>
            </a:r>
          </a:p>
          <a:p>
            <a:pPr marL="514350" indent="-514350" eaLnBrk="0" hangingPunct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pt-BR" b="1" dirty="0" smtClean="0">
                <a:solidFill>
                  <a:schemeClr val="tx1"/>
                </a:solidFill>
                <a:latin typeface="Lucida Sans Unicode" pitchFamily="34" charset="0"/>
              </a:rPr>
              <a:t>www.iesb.br</a:t>
            </a:r>
            <a:endParaRPr lang="pt-BR" b="1" dirty="0">
              <a:solidFill>
                <a:schemeClr val="tx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916832"/>
            <a:ext cx="7345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a) – Diagnósticos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Imagem por Ressonância Magnética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Detecção de Tumor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b) – Terapêuticos  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Diatermia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Terapia de Câncer por Hipertemia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Angioplastia por Micro-onda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c) – Doenças Gastrointestinais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Colite Ulcerativa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Sangramento Intestinal</a:t>
            </a:r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1916832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tratamento gastrointestinal, por exemplo, tem uma estrutura de extensão com pelo menos 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	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Que inclui o esôfago, estômago, intestino delgado, intestino grosso, cólon e o reto.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Win_07\Pictures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689" y="3861048"/>
            <a:ext cx="3817114" cy="299695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851920" y="29249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9912" y="2852936"/>
            <a:ext cx="29523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10,0 m de comprimento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Win_07\Pictures\cam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060847"/>
            <a:ext cx="5832648" cy="411201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987824" y="15567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Endoscopia tradicional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tratamento gastrointestinal mapeia, por endoscopia, até 1,25 m (Gastroscope).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O tratamento através do cólon mapeia,  até 1,85 m (Colonoscope).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Os 6,90 m restantes são inatingíveis, impedindo diagnose de doenças comuns no tratamento gastrointestinal.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tângulo 1"/>
          <p:cNvSpPr>
            <a:spLocks noChangeArrowheads="1"/>
          </p:cNvSpPr>
          <p:nvPr/>
        </p:nvSpPr>
        <p:spPr bwMode="auto">
          <a:xfrm>
            <a:off x="2271713" y="836613"/>
            <a:ext cx="4600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Antenas em Medicina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2060848"/>
            <a:ext cx="734536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O desconforto, causado no tratamento atual onde necessita muitas vezes de: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anestesia e sedação</a:t>
            </a: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	- imobilidade do paciente</a:t>
            </a: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endParaRPr lang="pt-B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	Uma solução alternativa seria a endoscopia por ingestão de cápsula.</a:t>
            </a:r>
          </a:p>
          <a:p>
            <a:pPr algn="just"/>
            <a:endParaRPr lang="pt-BR" sz="2000" b="1" dirty="0">
              <a:solidFill>
                <a:srgbClr val="333399"/>
              </a:solidFill>
            </a:endParaRPr>
          </a:p>
        </p:txBody>
      </p:sp>
      <p:pic>
        <p:nvPicPr>
          <p:cNvPr id="4" name="Imagem 3" descr="Logo-IESB-Centro-Universitario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68344" y="260648"/>
            <a:ext cx="1193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data:image/jpeg;base64,/9j/4AAQSkZJRgABAQAAAQABAAD/2wCEAAkGBhQSERQUExQVFRUUGRgYFxYXFBQVFhQWGBgYFBUVFBkYHSYgFxwjGRcVHy8gJCcpLCwsFx8xNTIqNSYrLCkBCQoKDgwOGg8PGiwkHSQsLCwsLCwsKSwsKSwsLSk0LCwpLCwsLCwsKSwsLCwsLCksKSwpLCwsLCkpLCwsLCwsLP/AABEIANcA6wMBIgACEQEDEQH/xAAbAAACAwEBAQAAAAAAAAAAAAAABQMEBgIBB//EAEcQAAIBAgQDBQQECwUJAQEAAAECEQADBBIhMQVBUQYTImFxMoGRoSNCUrEUFSQzYnKSssHh8EOCotHxBxZTc4OTs8LTozT/xAAZAQEAAwEBAAAAAAAAAAAAAAAAAgMEAQX/xAArEQADAAICAQMDAwQDAAAAAAAAAQIDESExEgRBcSIygVFhkTOhsfATIyT/2gAMAwEAAhEDEQA/APuFFFFAFFFFAFFFFAFFFFAFUsdxNbentN0H8TyqfGYnIhbpt5nkKzltCxk6k6k1TkyOeF2aMOJXy+ia9xC6/PKOi6fPeq5Fz/iP+01X0w9S9xWfxp9s1q5nhJCdsXeTa43vM/fV3hvaeWCXgAToGG0/pDl611iLFKiircQsJAYSPKah5VFdlnjjyS9rk2tFeCva9E8gKKKKAKKKKAKKKKAKKKKAKKKKAKKKKAKKKKAKKKKAKKKKAKKKKAKKKKAU8fbRF6kn4D+dV8MlWuNJ7B6Ej7v8qr2WrJf3m/G/+tFy2K6IrhTVS3xi2Wyg68jGhq2Z2uCiqUvlkuIWkeOtkkKNyY+OlQ3+O3btxhbhbamJy5maDE66CrFvC3DDZpIMiQNxtsKzWts24q8ezXoIAFdVXwGLF1Fcc9x0PMe41YrcntHltNPTCivCa8RwwBBBBEgjUEHUEV04dUUUUAUUUUAUUUUAUUUUAUUUUAUUUUAUUUUAUUUUAUUVzcBIMGDyO8HrHOgOpor53ie0N21cCnH2pU5XBsu2Ug5SX0AjNbYnnDGIBBHY4/eGgx9olWg/k91vExLBDCawAYHQN0mgNxxDD50IG+49RSHDXevLfyjeaYi9iGs2TaNlyygvcYuBqoIa2gXWfMiPOkfEOEXQwa4lu5m3z3nKSOYRbAUfAnzqjLG/qNOC9fSy83FVZSLQa6YI+jgqDHNyQg9M0+VZy2Wdlt+yzb6+wOZnTX/I1pMO9/TwWo/51zQeQ7qlF7B3zfusi2Ayqv1n/WaJTfWp470tL3Ks2NVSp+www3DVRRlGkDVjE+gA0+ND451ZQI1IGxPOPWurneuniJtsNOgbzI3FQYZR3iAnNJAP6Q6R0qm0lxs04qq+WuNe/wDuzTYPAi3nyz42LEHYEgTHwqzNUPxFZ5Jl/UZ7f7hFH4oA9m5eX/rO3/kLVpS0Y223tl27sfSvm1nH3LZIXF4hcwQi2MN3wUC2iQjFoVZ10jea3Z4fc5Yi5/eSyw/wop+dLrvZMlQoxWIUZQpCvCwABoPq6CI8/WenBDZ7TNlacTiHzOxDLgoyIVeFyzLZSVbmxiIrpuM3E0OLxDd4mcH8EQ5AtzLAAOpbK45giIklZc3ex7NE4zFEjnnG0ho2jcD5TIEU64fgzbQKbj3InxOZbXWCeceesdaAxeP43cS74cXiCrRcyjCKwVbmqJMgmMwnnpuNaqjjN5fZxeJKgDQ4PM5YRMlzABjeYlz00+jxRFAYrAcWuBy5xF1h3iKbZwzZR3kp4WJmBkJkxroQCSK1vDsO6Wwty4bjCZcqFnUkaDTQae6rEV7QBRRRQBRRRQBRRRQBRRRQBRRRQBRRRQHPdjoPgKDbHQfAV1RQABVfHGLbHy/0qxVHH4gEZRrO9Rp8E4W2ilYbSosFbLrccErnbwsApICwJAYEagHcc6lxPgtO32VY/AGpOG2otKP0R9wNUyjRb2LLtu+XCA27k+TWmjrIzg/AUwwhSzq1i6p+1l774G2WIHqor1LgS4GO23pNN0cESDIqWNLt9kcrpJJdEGF4lbuGEdWI3AYZh6ruPfVmoMVgLd384ivG2ZQ0ek7VX/FAX83cu2/IPnX9m7mA90VcZi/VS/xW0j5HcKZQCdJL58oHU/Rv8KjjELztXR55rR+Izg/AUm4pgbt43G/BlYwgVbrplkJiFLKVYz+cUawfEelAPF4zYJyi9bJ0Md4vPUc+lSJxG0driHY6Op0MRz/SX4jrWEu9l7pQWxw7CgCYPekgAnUCTObT5+UGxwzs9ew9sBcFZJ0Lst1pOSHV9WJZ8yrueXteIwBshxK1Md5bnf2122nfrXYxiH668h7S7sSFG/MggelY632cch5wGGlTNv6Q6w6hc0HQi3m/ZH2oUtcDvgj8iw8AoTN5t7Z+hg6wqgkARpMa5RmA29FZ29j+IZjlw1orGk3QpJ6mCY9PXXnT6yzFRmEHn67SNTod/fQElFFFAFFFFAFFFFAFFFFAFFFFAFFFL8ZxYKcqjM3yHrXHSXZKZdPSGFU8RxJV0HiPy+NK3xTvudOg0Fepbqh5d9GmcCXNE5xTPuYHQVJas1HaSrlsVydt8naano4xFkFGUgEEQR1HQ1V4SZ75fs3CB5DKsAdBV68PCfT+dJuGcNtXWvs9pGPeRLIpMBV5kedWa1SKd8DHEYeeXyqlbzWz4THlyPuqd+BWeVtR+rK/ukVA/BrfLvB6X74+56hU87RdN8aYywvE1bQ+E/I+hq9WWucJHJ7w/wCs5/eJrlbN1PZxF4Doe6YD9q2a6suuyNYN8yauk/HeOth3tBbTXe8LTlmVC5dYgz7UaxqRqKrYTEXCYa+4J5lLJHyQR76k4h2Z/CCpvXWOTNl7tRaYFgATmk8h86tmlXRRUOXpi89vGVvFgsXk11FolvqxKkCN2J10CjedLeD7ZrdRnXDYqFQOPodbgJAAtwfEdZ9BNFzsPYZlcveLLEN3knRi4JJGpk7mvLXYe0pJW9iJKFJN6dCjWwdRqQHJE7GOlSIEeP7biy9wNhcVkt/2gteEgAFjqRpqOvPaK4/33bQfgWL6n6M7ZgBk08ZKktGkQRPOrdjsbaR1cXMRKlSJvMZykEKdPZkDT3bQK4TsRZDBjcxBI2JvGRoFgGJ2AHnQHGF7Zd4zAYbEwAxRxbJt3FFvvAVbnm1URIJywfEK0GFvZ0VipXMAcraMsiYPnUHDOGiwmQO7iSZdsxGYyRMbST8auUAUUUUAUUUUAUUUUAUUUUAUUUUBS4riiiabtoPLqaSWrUUw4y0ug6An4mP4VVYVky80ehhXjHyTWlqdUrixtVq2tdlEbo8tW6sqlFtalAq+UZarZFeHhPofupfwMfnv+a37qUyxPsN6H7qVcEb6XEj9NT8Vj/1rj+5HF0xk61BcWrbLUNxa60SmihcqBjVq8lU7mlZaNkckVy3TLhGOJ8DbjY9R/KqIFc4YlbyHzj46fxrk05rZ3JKuWmaSiiitx5oUVQxnHLVp8lxwhIBBbRTIuHflAtOSTAioF7V4STOItCI1Z1QalhALQCfC2n+YoBtRS/8A3iw234RY5/21vkcp59QRUj8asA5TetAjcG4gI0B2noQffQFyiqacXsnJ9Kn0gBQFgC4b2SoOpmoG7S4YMVN+0CN5uKBMxEkxMg6TOlAM6KXntDhpA7+zJ6XEOwJOx09k/CurvHLCgMb1uGiDnUgySoMg7ZgRO0igL1FcWbyuoZSGU7EEEH0IrugCiiigCiiigFXFU8anyI+f86hK6VLxNvpAOg+8n/KvHXSst/czdH2ogsXvERTC0aUYb2zTi1TGMq0WUqSoWvBRJIAHMkAfE1TbtJhhob9r/uKfurTtGPTZdxR8B/rcxSTgTflWJ9LZ+birl/jNl0OS9bY7wLik6EHaaocAcHE4kgz+bH79Vt/UiaWpZoSaiuV5dxKruyj1IH31w9yptkUiG8aV4i5FXMTdpPi7ulY8lHoYIbL2FMipUt/SJ+sKq4A1cubr6j765PPIvhtDyiiia3nmGR7WWg14ybAhEP0yM4I/KAwULrqpIPqBzpDZVCCe84e0ZAxNhoHteIeATPPWIWdAKfdrMQFuwb4sBktgsbPez/8A0CBzXfcfdMqF4oAs/h4OklfwJM3shlMkalZUmSdY1FAUjhLNu67Z+GrkLWyvd3IB7yVlYiRtIidRsJDLF9xd+kVsHmNpyc1tirXV8Vy4WNuSBbV/CQYMmCUr3DcURVNxsalxEl3BwYBYlyBEqDMuoHqOW8KcWtqLhOPtgskZvwNVGYqsupCyZVCI6dYFAQLjzacI9zA/RQFmxcLBgzE6BfowrTy0hiAIIry1iLdosrvgCcpABsFWNwIVAPgETeEkRpJG8CmfBj30LaxiXWUmVbDIucKyT4ipO08yfEp0ponZzEZCDiLbMSDmbC22jUlpk6kiBJMx8aAzq4tBbR8+AhiFH5NcEE5dBAnYjoJkdMt7D8NvYhVNteHXLYzwe5bKpzTlAInUkk6AfERrMDwzLbC3clxhJLd2igkyB4QIHhhZ5xVy3bCiAAB5ACgKXBbFxLYS6LYK7d0CqEb6Kdt/Od6v0UUAUV4azmJx+PRiFw9u6GL5T3gQKoZ8meeqC2TvqSNKA0lFJuF4rFszd9ZtoupQi5OumVTE/pax005C13+I/wCFZ/79z/40BW4gPpx+qPvNSPtVTHtfzqe7s7Efn7n/AMa5vXb8fm7X/fuf/GszXLNkvaRXtXIue6u+LcfFhNPE7eyvWNyfIafGKU9/eFw/R29j/bP/APKsnxjiV25dclU0OUfSNoF0/wCH1k++qJrRquEyTiPEXvMTcYufPYfqjYVSJqO2zfWCj0Yk/NRXRaoVTZcpSR7Fe5juDHI8qiNzWBqToANSSdgBzpl+IHUgXGgxqo1K+THafSYrm2kRpyhcwkxuTT7hWOu2VEO0D6pJK+kGorOBVNhUeNueGAY84B++nkZ7rZs7HERdthxpyI6Eb0rxmLC+0QonckAfE1zwHg5/BgXe6c5LRnKCDAGlvLuBPvqC9w62rSEWQQZygt+0dd450vjs1YOUNsBxa39Vi/8Ay0e580BAq3dxjsVy2X3GrsiDfyLMP2ai4bcmKZudVPmPvq2NaM+VPyLmXENzs2/QPdPxJQfKj8WMfbvXW8lK2x7sihv8VX6K3nllXD8MtpJC6tElmZ2MTElyTpJ+JqbuF6D4f15VwuMUuUnxKASPI8x15T0kda7bEqFzFlCnXMSAsHUGdqA97leg+HvrhsEhIYosiYOUSAYmDymB8KlLACeXWuVvA7EHQHQg6GYPoYOvlQAtkDYAe7+up+JruuVuAkgESNxO3PXpoRXU0AUUTRNAFFFFAFFVeJcRWxbNx5yrEwJIlgsx0kiaWJ21wpIAcyQT7Djb1Gux200NAPaKUcI7VYfEuyWnzMoJ2IlQQCwJG0kefupvQFHGnxqOgNRYgaV1cJNw+UCocdeCrqQPUgffWd+5qhdIX4fB5i7fZj5nX5ffXza4fEZ3k/fX0nhvFbQS8DdtjaJuINYPU1824zi7a37gDqRmJEHNo3iG3rWap+lM2xf1NP2OHaorYa4wRFLMdlAkn+utVbc4i9btqWClhmIRtpGkxW6vIuHzpaGRQRtudATJ3PvNR6DybbS9jrg3Z5cIpvXiGvwcg0Itk6DL9pvP4dTWe5zO/wB9V8RiW9o5gDsSDrz0mqdy+W0Bn+ufSqKyOnpIqOsVjKa8H7P5iLmIBjlb5seWfoP0fj5+8G4SwlkANyD42ByjqFn1idzrpFOWxQVJLBojM5AABHtd2OtRd5FrSS+e/wCDniWMXjgMwMDKBPr9lY3MVHwrAi8bynYpE9CTIPxWs5+Me+vIg/Nq4I6mNZPv5+VbXsxa8NxurR8B/mTWrCndLyJ23jxvX7CPhwZGKMIZTBp0+q0oxL/ld39b+ApmbwVCWIUDckgAepNdjhtFmXnVP3Q8wl7Oinrv67H51NWe4NxkEMttXuwZGQQsHfxuVU7ciaYxiH527Q8puv8AE5VU+5hW+HtbPKyT400ZbtZghcvsWtJcCBDL3+6CzB6iZygzrGWkr9nzMJg7KEysti8wbKEByjOs5coB6QRpW9udmbLyby98zaFrkExpoMoAUeEaACvf918N4foLfh9nw7ahtPeo+AG1SIGJs8ItohUYVIe0UuEY1Wgli8AZ9QSgYsYAGaZgzXbs3bZEAsWxcza2xjx411DyZJgXHUQCD4okgeLcr2OwgECygBmYkZgdw2uomDHVQeQrq32RwikEWLYIiNDpHv8Ad6aUBkeHcDFq6rjC21ysCCcbmKsCqNIJ8RHTTUcjlyxYXAIsI+GsqqzmY41c6BQocsVbUgKWgZY8patw3ZvDmJspoxYabMzBmI6SVHwqNuymFLFjYtyZkwZM786AyV/glvvH+it5Uk2/ywKWOXKqvLkgZRmkZYKERAlpeF2XDgWcNZDWWLIv4ZnIZky3SYYzKG2BI0zT5Vpz2RwkR3FvfNsTrqJ38zUmE7M4a0wa3ZRGGoIkRy6+Z/aPUyBSXiWPnXCWgIGnfiZJUbxpAznYzA97vB3HZFNxcjkeJZDZTzEjepqKA8NZzEdn8UXZlxhUFmZV7sEKCxYKfEM0Axr06aVe4z2kt4VlFwPBUtmVZVQGVPEZ0JLiNNagHbXCkFg7kDf6K7I1A1GWdyuvmKAuYPhr90EvXWuPMl1+hnXQAW4gR510eC2+Zun1v3z971Dgu1GHuhzbctkgNFu4TqSogZZbUHYGu73FWKnJZunQ6sFtjb9Mhv8ADQC/D8Fskkm0pkz4hm/emjF8MsqNLVoelpB/CjCd+V/srf7d0/8AoB86q8RwzR471w+S5LY/wrm/xVlb1JulbvQy4Bh1S0zEBQxOsACBp8N6wfbSyr3Fe3cD6ZXCTcIKnQnJMSNPdX0DhvAbKok21ZoBzP8ASNJ1OryRS/jxlSIkDNpOWNQB/XlXMqU40Rx23lbRguE47IB3dortHeFF1O5mS0+cU7uYW5eYXM62iSF8Ktc2O+aU193SosNw8fT512ChQTuzTBHT+dMMLg7IXXvFb2ssNIMfVg6jnsd6zxhppVL7NjSOcJgAvt37lzxZYZABGm4A36e6pr2GsgHwkhSDGZUWfMLqaht4IOWCi4oUTDEhiZAB1Hr8K8S1aUhGBYxLvqQp5A+VQXoX5+XGyPgju5xHMRaSDr4VUQijcyefOq2IwDMWa64yKJKKCPSeWv8ACrK4VAPoQzNr4zoq9fIVDiOHi8uV7xNsAqcrZS7bCTvoT1jy1rXOCZ57ZNcdCzAXratnZguZvCDzEHYbk84rb8Dxj9wot2XaZOZ/ok1J+1L7dErJ4CzbRRkyiGiAsFjqubNueXWt5wM/QW/SPgTVfpnumZ/VNuPyZDi2FujFNncJnCtFsDplPjeSdRyCmmeD4dbENlzN9pybje5nkj3RVntZhvzdwfVOU+h1HzHzqLBXNKUvG2ixPzxS/wAfwW+GPF+Oqn5QaeVnsG0YhPPMP8JNaGtOF/SY/UrVL4KicVtEE94oykg5iFghims7SwIHWu7nELakBriAnYFlBOoGmuupA94r57xTAZ72YWcPdIZ8oe9kvMTeuhcq51jUabTG52Fc8KtZYS1gBKkZRinK5Jt+InPBHs+Z0Ovs1cZj6d+EL9odNxvuB8NaBiV+0vxHl/mPiK+eYngNsWnttYw9tku22KjEXFElLgs5ySd2JGWQDmnlrynCLTKCMPgTcZmzBcWwWAveELlbmyMdBAAbSJNAfRRiFP1h8R5f5j4iuDjrYbLnXMBJGYSBMSR66V8/yondhrODCg5rX5U+bUkq4zMIBy7k6QxEnwmG9ghJLWMDMs7j8JZjMHNpnmc2um+2m9AfR2xaCJdROglgJOunyPwNe3MWiiSygdSQB0/iKwmD4NbuXQLOHwbW1aCVv3GcW82VmEEc+8AMRpHr2nZe8yhXwmFyqTlXvbq5Vc+MAqx6CeszH1SBvFYHYz/UV7Wa7P2MTaITuLVuySCYc51lBm0k/XEbnTTSJrS0B5NBpLxPheKe4Ws4kW1aAVNsNlCq2qyd2ZtdtFXXTWq/AscQoGOjKZ/MrOggBjIzD13PyA0tRYr2G/VP3VSs4fEqGm6jksSA1vKAhjKgKEajXxEGeg2ouY64ARcsNEe1bZbi/A5X+CmuM6uyHDnw1UuJ3lxV5E6+g1Nc4bitqMucK32WlG/ZeD8qt8FtTcZjyED3/wAh86ya20jfvxTociszxTDZ2YZM0fpZYlvXXb5Vp6QYxQbjyBqDqeUHpz/lUvU/YZsL02IXRQzhpQTbbQ5tVkxz0NTfhSavczfSt4QWZcqRq0SI56+lTAhGOeQl0BSdFhl9krG3+lRWcobIgUXCs3HaXCruwBOsffFd9PScLRv9uiV9grK7R7LqwBy9GM14lrIs5hZUfZaW882mpOm5MV0lpGGgtMDyLXFHuDaVGxynRMOHPsjc6e6K0HE98Htq4zQ2W843Cl7S++NDXmK7pFzuht3BJIaTJggESdSJOornHcQs2oN1jneCWkwn94DQDzIBqFsYHQ92ReYzAVgyAe7c8z8qi2ktsJbeyph1yYcAlRGUxOu86eetbbgIiwv974ZjWMxFoi0FDIScqglOn1omf9K0nAsG1yyue9cMEjKmW0NCeajP0+tXn+je7ZX6nfh+RpxZUNlw7KoIOrEKAeRk+cVjuHcXU6KGc7eBSwkfpez862Nng9lTmFtS322GZ/22lvnWcxqZMTcHUhh/eE/fNac6XFEPSVvcfk8w1281+3ltqmpg3Hk+yfq25H+KtAMBdb277DytotsfFs7fBhSzAn6a37/3TWjqeDplfqfuXwL7fZ/DqQ3dIWGudhmeZzSWaSTm1knp0oPZ/Dn+xt8h7C7AKoG32VUeijpTCirzKUL3ArDzms22nLMopnKIWdNYEgetRYbsvhbcZbFsEAicgLQQQZYyTIJBnrTSigFr9nMMSCbFokAAHIsgDQDbkK6XgGHAIFm0AYkd2sGAyjlyDMPRj1phRQFHB8DsWmzWrVtG2lUCmOmlXqKKAKKKKArcSxvc2nuZWfIpbKolmjko6mlOE7ZWrjKAl4ZioBNsgZmJEe6NTtqDT+vIoCra4tZYwt22T0zrPwmatzUd7Dq4hlDDowBHzqoeBWfqoEPW2Wtf+MigKT2wykEBhroQCPga94bwO2FlM9okk/RuyDp7HsH3qapW+GkAhb10ESNWW4P/ANFY/OvcBexCOE7y2ysdM1sgg77q8a/q1ml6rk2XLcvQ3Ni+vs3FuDpcTKf2rcAfsUlxGKuTJstmBJDIRdXXyEP8ENOXxV9R4rSN+pd1+Dqo+dKbPE9fFavL/wBPOP8A8i1Ty88FWH3ZVPELTnu84W4w8QcFG6mFcA8+lRYeyq3BbtqZ8RkMcwgSd9DMDQiKd3OIYa4uS41uD9W54f8ADciuMJ2Zw6EPYBtmZzI7FT5FZKkeUVnnBU1uWWf82uCpZDQc5N4mY8WQFeiroM28gmapcUxFq0CpRgzgwmVY6ZgwHI+elOeM4RlUNbjMWAeVkMCIkr1mNaTYe1GLtrdVGDBlC5RlGYTMddPnV95En4+5bFbXkVeFYYqrMzagAHxAEjcgkVJewVhmJyAtuDbBzzGg7wQRPrWp/E9nT6JNPL7xz99SG2FEKAPQAfdWZ4LfdHHmVMyF3gzr4u8YNEBTFxUEbS4zE/3qZ9lsTfCXFC27gDTozW2gjkCGB2PMVJxI70dj28V4fqf+1MWpyJIuyLeBv4HH43j85bup6oXHxtZgPfFJOLYi3cvK1t0fwwcrBiIPMDUb1qazHFMIt65mdVfkMygwPKdq059eOjH6bavaPLDRdtR9oD46H5U84pxHuUzZC+sZVjMdCYE7nSI86zWE4cBfthHuJqdnLj2TyuZgPdTvF8Mv3Mqm6uUMGzC2VuCAYI8RUmSOQrnp+mS9V9y+BZZ/2i2D7Vu+k+yTaJzDUg6beGDB1E61Gf8AabhhmlLwKrmjuzqYDFZmBuBJgc9oJtXuxxafyrEiUVGi5GbKgSW01JEk+ZJrq/2UdggOMxQyA6i4AWJZmzEgbgNlHko850GQ5Xt5YKO4W8RbK5h3TBvE5SVB9qCDULf7RcOFJyX5ALBe6MkAsBrMAnLoCQdRMSKvJ2aeZOLxJ2/tI5idAI1AK7aTIg6ny12ZdZ/K8SZULrc6ZfEByJjcRudqAov/ALR8OJlL2YFhl7pjOUMZDDQiFPxFMU7W2SoYC5BRnH0ZPhUSdtj5egMSJ4u9mnIUDF4kFQRIcS0sWltIJ1iegFRr2SIAjFYkQoUxdOoAYDXcRPLpO+tAcv29ww3F2Jyz3TAEzlAE7zppzkelWcN2rs3IKi5DOtsTacSzAsDqPZgHXbbrXGD7MtbZT+FX2ymYdgwYksTII55vdAinkUB7RRRQFXieCN609sMUzgrmG4B0MecTrypZhuC4lXVmxrOoIJTuUAOoJWQdBEjy06avaKAXixiB/a2j62XHzF3+FehsQPq2W/vXE+WVqv0UBmXxN5XYGyp1Ps3gd9frIvWq97HOrKxsXAAQdDZbY67XJPwppxbw3AeTj5j+UV7i7WawpGsdN6yNcv8AY3y+E/1J73GAFM27w0P9k7cuqBqTYXjVrmxX9a3dX95RTsT+DeLfuz+6aQcLvnSpZa5RHDG5oc2+M2CI7616G4n3E17+LsM5kJaJ6oFB/aTWprRka6+tc3eG2W9q1bPrbQ/eKul8GelyV8ZwqFlHvLEGBddgY1OlzMPlSzhlnNiA2YuUUnMQo9rRfZAExPLaat4nhNgbW1X9WU/diucMiWiFQQCAx1ZiSeZLEms+TTpP9C6JehxmqO4dK8tvXl06VY2RSE3E20Nedjvzl70X72rjih0Nddifbv8A9z/2rLH9VHoZF/56/H+TT4i7lUk8hSImULcgY99OOI4ZriZVIBkb1TxNlbdkJMxr6nma1ZU38Hn4Wkv3b/sUuEpmxAP2VJ+On8a0dKeA2Pac/W0HoOf9dKbVLDOpOeprd/AUUUVaZwooooAooooAooooAooooAooooAooooCtjsCt1creoPMHqKU4K+9m4LbiQxgEHnyNe0VTkWn5Ls0Yq2nD6HWIWUYdQR8qx+EGU0UVV6j7kX+k6o0WFOlWSK8oq2eiiuxfj7Zilncv3i6aFF5jzHWvaKpqds0RbSHOHtmP9KkuWzG33UUVbozOnsT4/Audl+Y/wA6m7KYFrZulhGYrGoO2bp60UVGMaV7LrzU8TkeYhyF8Ik1RXhzO2a6RH2Rz9aKKucpvkzTTlcDICK9ooqZW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00" name="AutoShape 4" descr="data:image/jpeg;base64,/9j/4AAQSkZJRgABAQAAAQABAAD/2wCEAAkGBhQSERQUExQVFRUUGRgYFxYXFBQVFhQWGBgYFBUVFBkYHSYgFxwjGRcVHy8gJCcpLCwsFx8xNTIqNSYrLCkBCQoKDgwOGg8PGiwkHSQsLCwsLCwsKSwsKSwsLSk0LCwpLCwsLCwsKSwsLCwsLCksKSwpLCwsLCkpLCwsLCwsLP/AABEIANcA6wMBIgACEQEDEQH/xAAbAAACAwEBAQAAAAAAAAAAAAAABQMEBgIBB//EAEcQAAIBAgQDBQQECwUJAQEAAAECEQADBBIhMQVBUQYTImFxMoGRoSNCUrEUFSQzYnKSssHh8EOCotHxBxZTc4OTs8LTozT/xAAZAQEAAwEBAAAAAAAAAAAAAAAAAgMEAQX/xAArEQADAAICAQMDAwQDAAAAAAAAAQIDESExEgRBcSIygVFhkTOhsfATIyT/2gAMAwEAAhEDEQA/APuFFFFAFFFFAFFFFAFFFFAFUsdxNbentN0H8TyqfGYnIhbpt5nkKzltCxk6k6k1TkyOeF2aMOJXy+ia9xC6/PKOi6fPeq5Fz/iP+01X0w9S9xWfxp9s1q5nhJCdsXeTa43vM/fV3hvaeWCXgAToGG0/pDl611iLFKiircQsJAYSPKah5VFdlnjjyS9rk2tFeCva9E8gKKKKAKKKKAKKKKAKKKKAKKKKAKKKKAKKKKAKKKKAKKKKAKKKKAKKKKAU8fbRF6kn4D+dV8MlWuNJ7B6Ej7v8qr2WrJf3m/G/+tFy2K6IrhTVS3xi2Wyg68jGhq2Z2uCiqUvlkuIWkeOtkkKNyY+OlQ3+O3btxhbhbamJy5maDE66CrFvC3DDZpIMiQNxtsKzWts24q8ezXoIAFdVXwGLF1Fcc9x0PMe41YrcntHltNPTCivCa8RwwBBBBEgjUEHUEV04dUUUUAUUUUAUUUUAUUUUAUUUUAUUUUAUUUUAUUUUAUUVzcBIMGDyO8HrHOgOpor53ie0N21cCnH2pU5XBsu2Ug5SX0AjNbYnnDGIBBHY4/eGgx9olWg/k91vExLBDCawAYHQN0mgNxxDD50IG+49RSHDXevLfyjeaYi9iGs2TaNlyygvcYuBqoIa2gXWfMiPOkfEOEXQwa4lu5m3z3nKSOYRbAUfAnzqjLG/qNOC9fSy83FVZSLQa6YI+jgqDHNyQg9M0+VZy2Wdlt+yzb6+wOZnTX/I1pMO9/TwWo/51zQeQ7qlF7B3zfusi2Ayqv1n/WaJTfWp470tL3Ks2NVSp+www3DVRRlGkDVjE+gA0+ND451ZQI1IGxPOPWurneuniJtsNOgbzI3FQYZR3iAnNJAP6Q6R0qm0lxs04qq+WuNe/wDuzTYPAi3nyz42LEHYEgTHwqzNUPxFZ5Jl/UZ7f7hFH4oA9m5eX/rO3/kLVpS0Y223tl27sfSvm1nH3LZIXF4hcwQi2MN3wUC2iQjFoVZ10jea3Z4fc5Yi5/eSyw/wop+dLrvZMlQoxWIUZQpCvCwABoPq6CI8/WenBDZ7TNlacTiHzOxDLgoyIVeFyzLZSVbmxiIrpuM3E0OLxDd4mcH8EQ5AtzLAAOpbK45giIklZc3ex7NE4zFEjnnG0ho2jcD5TIEU64fgzbQKbj3InxOZbXWCeceesdaAxeP43cS74cXiCrRcyjCKwVbmqJMgmMwnnpuNaqjjN5fZxeJKgDQ4PM5YRMlzABjeYlz00+jxRFAYrAcWuBy5xF1h3iKbZwzZR3kp4WJmBkJkxroQCSK1vDsO6Wwty4bjCZcqFnUkaDTQae6rEV7QBRRRQBRRRQBRRRQBRRRQBRRRQBRRRQHPdjoPgKDbHQfAV1RQABVfHGLbHy/0qxVHH4gEZRrO9Rp8E4W2ilYbSosFbLrccErnbwsApICwJAYEagHcc6lxPgtO32VY/AGpOG2otKP0R9wNUyjRb2LLtu+XCA27k+TWmjrIzg/AUwwhSzq1i6p+1l774G2WIHqor1LgS4GO23pNN0cESDIqWNLt9kcrpJJdEGF4lbuGEdWI3AYZh6ruPfVmoMVgLd384ivG2ZQ0ek7VX/FAX83cu2/IPnX9m7mA90VcZi/VS/xW0j5HcKZQCdJL58oHU/Rv8KjjELztXR55rR+Izg/AUm4pgbt43G/BlYwgVbrplkJiFLKVYz+cUawfEelAPF4zYJyi9bJ0Md4vPUc+lSJxG0driHY6Op0MRz/SX4jrWEu9l7pQWxw7CgCYPekgAnUCTObT5+UGxwzs9ew9sBcFZJ0Lst1pOSHV9WJZ8yrueXteIwBshxK1Md5bnf2122nfrXYxiH668h7S7sSFG/MggelY632cch5wGGlTNv6Q6w6hc0HQi3m/ZH2oUtcDvgj8iw8AoTN5t7Z+hg6wqgkARpMa5RmA29FZ29j+IZjlw1orGk3QpJ6mCY9PXXnT6yzFRmEHn67SNTod/fQElFFFAFFFFAFFFFAFFFFAFFFFAFFFL8ZxYKcqjM3yHrXHSXZKZdPSGFU8RxJV0HiPy+NK3xTvudOg0Fepbqh5d9GmcCXNE5xTPuYHQVJas1HaSrlsVydt8naano4xFkFGUgEEQR1HQ1V4SZ75fs3CB5DKsAdBV68PCfT+dJuGcNtXWvs9pGPeRLIpMBV5kedWa1SKd8DHEYeeXyqlbzWz4THlyPuqd+BWeVtR+rK/ukVA/BrfLvB6X74+56hU87RdN8aYywvE1bQ+E/I+hq9WWucJHJ7w/wCs5/eJrlbN1PZxF4Doe6YD9q2a6suuyNYN8yauk/HeOth3tBbTXe8LTlmVC5dYgz7UaxqRqKrYTEXCYa+4J5lLJHyQR76k4h2Z/CCpvXWOTNl7tRaYFgATmk8h86tmlXRRUOXpi89vGVvFgsXk11FolvqxKkCN2J10CjedLeD7ZrdRnXDYqFQOPodbgJAAtwfEdZ9BNFzsPYZlcveLLEN3knRi4JJGpk7mvLXYe0pJW9iJKFJN6dCjWwdRqQHJE7GOlSIEeP7biy9wNhcVkt/2gteEgAFjqRpqOvPaK4/33bQfgWL6n6M7ZgBk08ZKktGkQRPOrdjsbaR1cXMRKlSJvMZykEKdPZkDT3bQK4TsRZDBjcxBI2JvGRoFgGJ2AHnQHGF7Zd4zAYbEwAxRxbJt3FFvvAVbnm1URIJywfEK0GFvZ0VipXMAcraMsiYPnUHDOGiwmQO7iSZdsxGYyRMbST8auUAUUUUAUUUUAUUUUAUUUUAUUUUBS4riiiabtoPLqaSWrUUw4y0ug6An4mP4VVYVky80ehhXjHyTWlqdUrixtVq2tdlEbo8tW6sqlFtalAq+UZarZFeHhPofupfwMfnv+a37qUyxPsN6H7qVcEb6XEj9NT8Vj/1rj+5HF0xk61BcWrbLUNxa60SmihcqBjVq8lU7mlZaNkckVy3TLhGOJ8DbjY9R/KqIFc4YlbyHzj46fxrk05rZ3JKuWmaSiiitx5oUVQxnHLVp8lxwhIBBbRTIuHflAtOSTAioF7V4STOItCI1Z1QalhALQCfC2n+YoBtRS/8A3iw234RY5/21vkcp59QRUj8asA5TetAjcG4gI0B2noQffQFyiqacXsnJ9Kn0gBQFgC4b2SoOpmoG7S4YMVN+0CN5uKBMxEkxMg6TOlAM6KXntDhpA7+zJ6XEOwJOx09k/CurvHLCgMb1uGiDnUgySoMg7ZgRO0igL1FcWbyuoZSGU7EEEH0IrugCiiigCiiigFXFU8anyI+f86hK6VLxNvpAOg+8n/KvHXSst/czdH2ogsXvERTC0aUYb2zTi1TGMq0WUqSoWvBRJIAHMkAfE1TbtJhhob9r/uKfurTtGPTZdxR8B/rcxSTgTflWJ9LZ+birl/jNl0OS9bY7wLik6EHaaocAcHE4kgz+bH79Vt/UiaWpZoSaiuV5dxKruyj1IH31w9yptkUiG8aV4i5FXMTdpPi7ulY8lHoYIbL2FMipUt/SJ+sKq4A1cubr6j765PPIvhtDyiiia3nmGR7WWg14ybAhEP0yM4I/KAwULrqpIPqBzpDZVCCe84e0ZAxNhoHteIeATPPWIWdAKfdrMQFuwb4sBktgsbPez/8A0CBzXfcfdMqF4oAs/h4OklfwJM3shlMkalZUmSdY1FAUjhLNu67Z+GrkLWyvd3IB7yVlYiRtIidRsJDLF9xd+kVsHmNpyc1tirXV8Vy4WNuSBbV/CQYMmCUr3DcURVNxsalxEl3BwYBYlyBEqDMuoHqOW8KcWtqLhOPtgskZvwNVGYqsupCyZVCI6dYFAQLjzacI9zA/RQFmxcLBgzE6BfowrTy0hiAIIry1iLdosrvgCcpABsFWNwIVAPgETeEkRpJG8CmfBj30LaxiXWUmVbDIucKyT4ipO08yfEp0ponZzEZCDiLbMSDmbC22jUlpk6kiBJMx8aAzq4tBbR8+AhiFH5NcEE5dBAnYjoJkdMt7D8NvYhVNteHXLYzwe5bKpzTlAInUkk6AfERrMDwzLbC3clxhJLd2igkyB4QIHhhZ5xVy3bCiAAB5ACgKXBbFxLYS6LYK7d0CqEb6Kdt/Od6v0UUAUV4azmJx+PRiFw9u6GL5T3gQKoZ8meeqC2TvqSNKA0lFJuF4rFszd9ZtoupQi5OumVTE/pax005C13+I/wCFZ/79z/40BW4gPpx+qPvNSPtVTHtfzqe7s7Efn7n/AMa5vXb8fm7X/fuf/GszXLNkvaRXtXIue6u+LcfFhNPE7eyvWNyfIafGKU9/eFw/R29j/bP/APKsnxjiV25dclU0OUfSNoF0/wCH1k++qJrRquEyTiPEXvMTcYufPYfqjYVSJqO2zfWCj0Yk/NRXRaoVTZcpSR7Fe5juDHI8qiNzWBqToANSSdgBzpl+IHUgXGgxqo1K+THafSYrm2kRpyhcwkxuTT7hWOu2VEO0D6pJK+kGorOBVNhUeNueGAY84B++nkZ7rZs7HERdthxpyI6Eb0rxmLC+0QonckAfE1zwHg5/BgXe6c5LRnKCDAGlvLuBPvqC9w62rSEWQQZygt+0dd450vjs1YOUNsBxa39Vi/8Ay0e580BAq3dxjsVy2X3GrsiDfyLMP2ai4bcmKZudVPmPvq2NaM+VPyLmXENzs2/QPdPxJQfKj8WMfbvXW8lK2x7sihv8VX6K3nllXD8MtpJC6tElmZ2MTElyTpJ+JqbuF6D4f15VwuMUuUnxKASPI8x15T0kda7bEqFzFlCnXMSAsHUGdqA97leg+HvrhsEhIYosiYOUSAYmDymB8KlLACeXWuVvA7EHQHQg6GYPoYOvlQAtkDYAe7+up+JruuVuAkgESNxO3PXpoRXU0AUUTRNAFFFFAFFVeJcRWxbNx5yrEwJIlgsx0kiaWJ21wpIAcyQT7Djb1Gux200NAPaKUcI7VYfEuyWnzMoJ2IlQQCwJG0kefupvQFHGnxqOgNRYgaV1cJNw+UCocdeCrqQPUgffWd+5qhdIX4fB5i7fZj5nX5ffXza4fEZ3k/fX0nhvFbQS8DdtjaJuINYPU1824zi7a37gDqRmJEHNo3iG3rWap+lM2xf1NP2OHaorYa4wRFLMdlAkn+utVbc4i9btqWClhmIRtpGkxW6vIuHzpaGRQRtudATJ3PvNR6DybbS9jrg3Z5cIpvXiGvwcg0Itk6DL9pvP4dTWe5zO/wB9V8RiW9o5gDsSDrz0mqdy+W0Bn+ufSqKyOnpIqOsVjKa8H7P5iLmIBjlb5seWfoP0fj5+8G4SwlkANyD42ByjqFn1idzrpFOWxQVJLBojM5AABHtd2OtRd5FrSS+e/wCDniWMXjgMwMDKBPr9lY3MVHwrAi8bynYpE9CTIPxWs5+Me+vIg/Nq4I6mNZPv5+VbXsxa8NxurR8B/mTWrCndLyJ23jxvX7CPhwZGKMIZTBp0+q0oxL/ld39b+ApmbwVCWIUDckgAepNdjhtFmXnVP3Q8wl7Oinrv67H51NWe4NxkEMttXuwZGQQsHfxuVU7ciaYxiH527Q8puv8AE5VU+5hW+HtbPKyT400ZbtZghcvsWtJcCBDL3+6CzB6iZygzrGWkr9nzMJg7KEysti8wbKEByjOs5coB6QRpW9udmbLyby98zaFrkExpoMoAUeEaACvf918N4foLfh9nw7ahtPeo+AG1SIGJs8ItohUYVIe0UuEY1Wgli8AZ9QSgYsYAGaZgzXbs3bZEAsWxcza2xjx411DyZJgXHUQCD4okgeLcr2OwgECygBmYkZgdw2uomDHVQeQrq32RwikEWLYIiNDpHv8Ad6aUBkeHcDFq6rjC21ysCCcbmKsCqNIJ8RHTTUcjlyxYXAIsI+GsqqzmY41c6BQocsVbUgKWgZY8patw3ZvDmJspoxYabMzBmI6SVHwqNuymFLFjYtyZkwZM786AyV/glvvH+it5Uk2/ywKWOXKqvLkgZRmkZYKERAlpeF2XDgWcNZDWWLIv4ZnIZky3SYYzKG2BI0zT5Vpz2RwkR3FvfNsTrqJ38zUmE7M4a0wa3ZRGGoIkRy6+Z/aPUyBSXiWPnXCWgIGnfiZJUbxpAznYzA97vB3HZFNxcjkeJZDZTzEjepqKA8NZzEdn8UXZlxhUFmZV7sEKCxYKfEM0Axr06aVe4z2kt4VlFwPBUtmVZVQGVPEZ0JLiNNagHbXCkFg7kDf6K7I1A1GWdyuvmKAuYPhr90EvXWuPMl1+hnXQAW4gR510eC2+Zun1v3z971Dgu1GHuhzbctkgNFu4TqSogZZbUHYGu73FWKnJZunQ6sFtjb9Mhv8ADQC/D8Fskkm0pkz4hm/emjF8MsqNLVoelpB/CjCd+V/srf7d0/8AoB86q8RwzR471w+S5LY/wrm/xVlb1JulbvQy4Bh1S0zEBQxOsACBp8N6wfbSyr3Fe3cD6ZXCTcIKnQnJMSNPdX0DhvAbKok21ZoBzP8ASNJ1OryRS/jxlSIkDNpOWNQB/XlXMqU40Rx23lbRguE47IB3dortHeFF1O5mS0+cU7uYW5eYXM62iSF8Ktc2O+aU193SosNw8fT512ChQTuzTBHT+dMMLg7IXXvFb2ssNIMfVg6jnsd6zxhppVL7NjSOcJgAvt37lzxZYZABGm4A36e6pr2GsgHwkhSDGZUWfMLqaht4IOWCi4oUTDEhiZAB1Hr8K8S1aUhGBYxLvqQp5A+VQXoX5+XGyPgju5xHMRaSDr4VUQijcyefOq2IwDMWa64yKJKKCPSeWv8ACrK4VAPoQzNr4zoq9fIVDiOHi8uV7xNsAqcrZS7bCTvoT1jy1rXOCZ57ZNcdCzAXratnZguZvCDzEHYbk84rb8Dxj9wot2XaZOZ/ok1J+1L7dErJ4CzbRRkyiGiAsFjqubNueXWt5wM/QW/SPgTVfpnumZ/VNuPyZDi2FujFNncJnCtFsDplPjeSdRyCmmeD4dbENlzN9pybje5nkj3RVntZhvzdwfVOU+h1HzHzqLBXNKUvG2ixPzxS/wAfwW+GPF+Oqn5QaeVnsG0YhPPMP8JNaGtOF/SY/UrVL4KicVtEE94oykg5iFghims7SwIHWu7nELakBriAnYFlBOoGmuupA94r57xTAZ72YWcPdIZ8oe9kvMTeuhcq51jUabTG52Fc8KtZYS1gBKkZRinK5Jt+InPBHs+Z0Ovs1cZj6d+EL9odNxvuB8NaBiV+0vxHl/mPiK+eYngNsWnttYw9tku22KjEXFElLgs5ySd2JGWQDmnlrynCLTKCMPgTcZmzBcWwWAveELlbmyMdBAAbSJNAfRRiFP1h8R5f5j4iuDjrYbLnXMBJGYSBMSR66V8/yondhrODCg5rX5U+bUkq4zMIBy7k6QxEnwmG9ghJLWMDMs7j8JZjMHNpnmc2um+2m9AfR2xaCJdROglgJOunyPwNe3MWiiSygdSQB0/iKwmD4NbuXQLOHwbW1aCVv3GcW82VmEEc+8AMRpHr2nZe8yhXwmFyqTlXvbq5Vc+MAqx6CeszH1SBvFYHYz/UV7Wa7P2MTaITuLVuySCYc51lBm0k/XEbnTTSJrS0B5NBpLxPheKe4Ws4kW1aAVNsNlCq2qyd2ZtdtFXXTWq/AscQoGOjKZ/MrOggBjIzD13PyA0tRYr2G/VP3VSs4fEqGm6jksSA1vKAhjKgKEajXxEGeg2ouY64ARcsNEe1bZbi/A5X+CmuM6uyHDnw1UuJ3lxV5E6+g1Nc4bitqMucK32WlG/ZeD8qt8FtTcZjyED3/wAh86ya20jfvxTociszxTDZ2YZM0fpZYlvXXb5Vp6QYxQbjyBqDqeUHpz/lUvU/YZsL02IXRQzhpQTbbQ5tVkxz0NTfhSavczfSt4QWZcqRq0SI56+lTAhGOeQl0BSdFhl9krG3+lRWcobIgUXCs3HaXCruwBOsffFd9PScLRv9uiV9grK7R7LqwBy9GM14lrIs5hZUfZaW882mpOm5MV0lpGGgtMDyLXFHuDaVGxynRMOHPsjc6e6K0HE98Htq4zQ2W843Cl7S++NDXmK7pFzuht3BJIaTJggESdSJOornHcQs2oN1jneCWkwn94DQDzIBqFsYHQ92ReYzAVgyAe7c8z8qi2ktsJbeyph1yYcAlRGUxOu86eetbbgIiwv974ZjWMxFoi0FDIScqglOn1omf9K0nAsG1yyue9cMEjKmW0NCeajP0+tXn+je7ZX6nfh+RpxZUNlw7KoIOrEKAeRk+cVjuHcXU6KGc7eBSwkfpez862Nng9lTmFtS322GZ/22lvnWcxqZMTcHUhh/eE/fNac6XFEPSVvcfk8w1281+3ltqmpg3Hk+yfq25H+KtAMBdb277DytotsfFs7fBhSzAn6a37/3TWjqeDplfqfuXwL7fZ/DqQ3dIWGudhmeZzSWaSTm1knp0oPZ/Dn+xt8h7C7AKoG32VUeijpTCirzKUL3ArDzms22nLMopnKIWdNYEgetRYbsvhbcZbFsEAicgLQQQZYyTIJBnrTSigFr9nMMSCbFokAAHIsgDQDbkK6XgGHAIFm0AYkd2sGAyjlyDMPRj1phRQFHB8DsWmzWrVtG2lUCmOmlXqKKAKKKKArcSxvc2nuZWfIpbKolmjko6mlOE7ZWrjKAl4ZioBNsgZmJEe6NTtqDT+vIoCra4tZYwt22T0zrPwmatzUd7Dq4hlDDowBHzqoeBWfqoEPW2Wtf+MigKT2wykEBhroQCPga94bwO2FlM9okk/RuyDp7HsH3qapW+GkAhb10ESNWW4P/ANFY/OvcBexCOE7y2ysdM1sgg77q8a/q1ml6rk2XLcvQ3Ni+vs3FuDpcTKf2rcAfsUlxGKuTJstmBJDIRdXXyEP8ENOXxV9R4rSN+pd1+Dqo+dKbPE9fFavL/wBPOP8A8i1Ty88FWH3ZVPELTnu84W4w8QcFG6mFcA8+lRYeyq3BbtqZ8RkMcwgSd9DMDQiKd3OIYa4uS41uD9W54f8ADciuMJ2Zw6EPYBtmZzI7FT5FZKkeUVnnBU1uWWf82uCpZDQc5N4mY8WQFeiroM28gmapcUxFq0CpRgzgwmVY6ZgwHI+elOeM4RlUNbjMWAeVkMCIkr1mNaTYe1GLtrdVGDBlC5RlGYTMddPnV95En4+5bFbXkVeFYYqrMzagAHxAEjcgkVJewVhmJyAtuDbBzzGg7wQRPrWp/E9nT6JNPL7xz99SG2FEKAPQAfdWZ4LfdHHmVMyF3gzr4u8YNEBTFxUEbS4zE/3qZ9lsTfCXFC27gDTozW2gjkCGB2PMVJxI70dj28V4fqf+1MWpyJIuyLeBv4HH43j85bup6oXHxtZgPfFJOLYi3cvK1t0fwwcrBiIPMDUb1qazHFMIt65mdVfkMygwPKdq059eOjH6bavaPLDRdtR9oD46H5U84pxHuUzZC+sZVjMdCYE7nSI86zWE4cBfthHuJqdnLj2TyuZgPdTvF8Mv3Mqm6uUMGzC2VuCAYI8RUmSOQrnp+mS9V9y+BZZ/2i2D7Vu+k+yTaJzDUg6beGDB1E61Gf8AabhhmlLwKrmjuzqYDFZmBuBJgc9oJtXuxxafyrEiUVGi5GbKgSW01JEk+ZJrq/2UdggOMxQyA6i4AWJZmzEgbgNlHko850GQ5Xt5YKO4W8RbK5h3TBvE5SVB9qCDULf7RcOFJyX5ALBe6MkAsBrMAnLoCQdRMSKvJ2aeZOLxJ2/tI5idAI1AK7aTIg6ny12ZdZ/K8SZULrc6ZfEByJjcRudqAov/ALR8OJlL2YFhl7pjOUMZDDQiFPxFMU7W2SoYC5BRnH0ZPhUSdtj5egMSJ4u9mnIUDF4kFQRIcS0sWltIJ1iegFRr2SIAjFYkQoUxdOoAYDXcRPLpO+tAcv29ww3F2Jyz3TAEzlAE7zppzkelWcN2rs3IKi5DOtsTacSzAsDqPZgHXbbrXGD7MtbZT+FX2ymYdgwYksTII55vdAinkUB7RRRQFXieCN609sMUzgrmG4B0MecTrypZhuC4lXVmxrOoIJTuUAOoJWQdBEjy06avaKAXixiB/a2j62XHzF3+FehsQPq2W/vXE+WVqv0UBmXxN5XYGyp1Ps3gd9frIvWq97HOrKxsXAAQdDZbY67XJPwppxbw3AeTj5j+UV7i7WawpGsdN6yNcv8AY3y+E/1J73GAFM27w0P9k7cuqBqTYXjVrmxX9a3dX95RTsT+DeLfuz+6aQcLvnSpZa5RHDG5oc2+M2CI7616G4n3E17+LsM5kJaJ6oFB/aTWprRka6+tc3eG2W9q1bPrbQ/eKul8GelyV8ZwqFlHvLEGBddgY1OlzMPlSzhlnNiA2YuUUnMQo9rRfZAExPLaat4nhNgbW1X9WU/diucMiWiFQQCAx1ZiSeZLEms+TTpP9C6JehxmqO4dK8tvXl06VY2RSE3E20Nedjvzl70X72rjih0Nddifbv8A9z/2rLH9VHoZF/56/H+TT4i7lUk8hSImULcgY99OOI4ZriZVIBkb1TxNlbdkJMxr6nma1ZU38Hn4Wkv3b/sUuEpmxAP2VJ+On8a0dKeA2Pac/W0HoOf9dKbVLDOpOeprd/AUUUVaZwooooAooooAooooAooooAooooAooooCtjsCt1creoPMHqKU4K+9m4LbiQxgEHnyNe0VTkWn5Ls0Yq2nD6HWIWUYdQR8qx+EGU0UVV6j7kX+k6o0WFOlWSK8oq2eiiuxfj7Zilncv3i6aFF5jzHWvaKpqds0RbSHOHtmP9KkuWzG33UUVbozOnsT4/Audl+Y/wA6m7KYFrZulhGYrGoO2bp60UVGMaV7LrzU8TkeYhyF8Ik1RXhzO2a6RH2Rz9aKKucpvkzTTlcDICK9ooqZW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1345</TotalTime>
  <Words>1168</Words>
  <Application>Microsoft Office PowerPoint</Application>
  <PresentationFormat>Apresentação na tela (4:3)</PresentationFormat>
  <Paragraphs>265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Marco Antonio Alves da Silva</cp:lastModifiedBy>
  <cp:revision>852</cp:revision>
  <dcterms:created xsi:type="dcterms:W3CDTF">2007-09-11T12:29:12Z</dcterms:created>
  <dcterms:modified xsi:type="dcterms:W3CDTF">2014-07-28T14:20:29Z</dcterms:modified>
</cp:coreProperties>
</file>